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9" r:id="rId4"/>
    <p:sldId id="258" r:id="rId5"/>
    <p:sldId id="283" r:id="rId6"/>
    <p:sldId id="277" r:id="rId7"/>
    <p:sldId id="284" r:id="rId8"/>
    <p:sldId id="309" r:id="rId9"/>
    <p:sldId id="310" r:id="rId10"/>
    <p:sldId id="286" r:id="rId11"/>
    <p:sldId id="311" r:id="rId12"/>
    <p:sldId id="278" r:id="rId13"/>
    <p:sldId id="287" r:id="rId14"/>
    <p:sldId id="288" r:id="rId15"/>
    <p:sldId id="312" r:id="rId16"/>
    <p:sldId id="293" r:id="rId17"/>
    <p:sldId id="313" r:id="rId18"/>
    <p:sldId id="314" r:id="rId19"/>
    <p:sldId id="323" r:id="rId20"/>
    <p:sldId id="324" r:id="rId21"/>
    <p:sldId id="325" r:id="rId22"/>
    <p:sldId id="279" r:id="rId23"/>
    <p:sldId id="327" r:id="rId24"/>
    <p:sldId id="328" r:id="rId25"/>
    <p:sldId id="329" r:id="rId26"/>
    <p:sldId id="331" r:id="rId27"/>
    <p:sldId id="332" r:id="rId28"/>
    <p:sldId id="333" r:id="rId29"/>
    <p:sldId id="334" r:id="rId30"/>
    <p:sldId id="335" r:id="rId31"/>
    <p:sldId id="336" r:id="rId32"/>
    <p:sldId id="303" r:id="rId33"/>
    <p:sldId id="265" r:id="rId34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</p:embeddedFont>
    <p:embeddedFont>
      <p:font typeface="微软雅黑 Light" panose="020B0502040204020203" pitchFamily="34" charset="-122"/>
      <p:regular r:id="rId39"/>
    </p:embeddedFont>
    <p:embeddedFont>
      <p:font typeface="等线 Light" panose="02010600030101010101" charset="-122"/>
      <p:regular r:id="rId40"/>
    </p:embeddedFont>
    <p:embeddedFont>
      <p:font typeface="等线" panose="02010600030101010101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86DCFA"/>
    <a:srgbClr val="FFCB25"/>
    <a:srgbClr val="6DD9FF"/>
    <a:srgbClr val="485F78"/>
    <a:srgbClr val="1F2631"/>
    <a:srgbClr val="2AB3C6"/>
    <a:srgbClr val="0D1015"/>
    <a:srgbClr val="49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5320" autoAdjust="0"/>
  </p:normalViewPr>
  <p:slideViewPr>
    <p:cSldViewPr snapToGrid="0">
      <p:cViewPr varScale="1">
        <p:scale>
          <a:sx n="40" d="100"/>
          <a:sy n="40" d="100"/>
        </p:scale>
        <p:origin x="5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7471C-E0E4-4010-B430-46AFB3F816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EC0B9-9CCD-4814-906F-A39B430AB6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Relationship Id="rId3" Type="http://schemas.openxmlformats.org/officeDocument/2006/relationships/image" Target="../media/image23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6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6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6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jpe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4240" y="2470169"/>
            <a:ext cx="2318327" cy="1869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171250501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孙适然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171250502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曹润泽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171250523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曾思鸿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171250582  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   阳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1999" y="3547035"/>
            <a:ext cx="705658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Spark GraphX</a:t>
            </a:r>
            <a:r>
              <a:rPr lang="zh-CN" altLang="en-US" sz="2000" dirty="0">
                <a:solidFill>
                  <a:schemeClr val="bg2">
                    <a:lumMod val="9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实践报告 一</a:t>
            </a:r>
            <a:endParaRPr lang="zh-CN" altLang="en-US" sz="2000" dirty="0">
              <a:solidFill>
                <a:schemeClr val="bg2">
                  <a:lumMod val="9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22951" y="2463521"/>
            <a:ext cx="4174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视频信息分析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99" y="2397948"/>
            <a:ext cx="2890952" cy="962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数据过滤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7825" y="1365885"/>
            <a:ext cx="2301240" cy="4692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经过爬取知道，总共爬取到了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499690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条视频数据，共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2612838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个视频标签，经过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wordcount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计算得知这么多标签是由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256646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个不重复的标签组成，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wordcount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文件如右图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13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3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由于只讨论最热标签，我们挑选了出现次数大于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3000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的标签（即从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鬼畜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手机游戏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）共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105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个主要标签。</a:t>
            </a:r>
            <a:endParaRPr lang="zh-CN" altLang="en-US" sz="13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3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又因为这些标签还会和其他因素有关，又选择了出现次数大于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的共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1308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个标签，如右图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13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3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由此得到</a:t>
            </a: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main_tags.txt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（未给出）和</a:t>
            </a:r>
            <a:endParaRPr lang="zh-CN" altLang="en-US" sz="13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all_tags.txt</a:t>
            </a:r>
            <a:r>
              <a:rPr lang="zh-CN" altLang="en-US" sz="13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两个文件。</a:t>
            </a:r>
            <a:endParaRPr lang="zh-CN" altLang="en-US" sz="13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W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655" y="1040130"/>
            <a:ext cx="4137660" cy="4777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440" y="1032510"/>
            <a:ext cx="3977640" cy="47771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76750" y="5988050"/>
            <a:ext cx="1855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all_wordcount</a:t>
            </a:r>
            <a:endParaRPr lang="en-US" altLang="zh-CN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72525" y="5988050"/>
            <a:ext cx="1855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all_tags</a:t>
            </a:r>
            <a:endParaRPr lang="en-US" altLang="zh-CN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游戏机, 画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4102"/>
            <a:ext cx="1058046" cy="10580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具体实现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5085" y="2029460"/>
            <a:ext cx="10323195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处理数据最终得到要研究的数据的点和边的关系（比较繁琐）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（本来准备只在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scala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里面读取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mongoDB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数据然后也在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scala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里面用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spark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处理数据，可是发现用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spark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处理有点困难，就先用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处理得到点和边直接传入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scala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构图）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GraphX.scala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读取点文件和边文件通过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计算得到数据（核心内容）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（计算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Page Rank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的权重排序和二度关系（标签推荐的来源））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将得到的数据传入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pyechart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库画图（可视化过程）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实现思路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点边设定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每一个标签记为一个点；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当标签与另一个标签同时存在与一个视频里将其相连，即为边。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其中，边的方向是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main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指向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all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mongoDB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当时写错了）。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相关代码如右图。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最后发现这样会有大量的脏数据，对于画图极为不利。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通过筛选出现的次数和本标签的重要关系再次进行联系的统计。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代码和结果如右图。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836"/>
          <a:stretch>
            <a:fillRect/>
          </a:stretch>
        </p:blipFill>
        <p:spPr>
          <a:xfrm>
            <a:off x="3234690" y="3425825"/>
            <a:ext cx="3022600" cy="3104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690" y="539115"/>
            <a:ext cx="4632960" cy="2750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6845" y="539115"/>
            <a:ext cx="2506345" cy="276479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7" idx="3"/>
            <a:endCxn id="8" idx="1"/>
          </p:cNvCxnSpPr>
          <p:nvPr/>
        </p:nvCxnSpPr>
        <p:spPr>
          <a:xfrm>
            <a:off x="7867650" y="1914525"/>
            <a:ext cx="1179195" cy="6985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083550" y="1607820"/>
            <a:ext cx="7480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筛选</a:t>
            </a:r>
            <a:endParaRPr lang="zh-CN" altLang="en-US" sz="14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690" y="539115"/>
            <a:ext cx="4632960" cy="59594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点边设定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030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最后将所有种类的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key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函数，为每个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key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设置一个唯一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。就会形成如图所示的表。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最后根据之前找好的关系检索这张表生成点之间关系（即表）。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最后得出共有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366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个点和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1173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条有向边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90" y="1032510"/>
            <a:ext cx="1511935" cy="48101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570" y="1024890"/>
            <a:ext cx="3755390" cy="48310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540" y="1024890"/>
            <a:ext cx="1242060" cy="47942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构造图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GraphX.scala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读取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vertex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和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edge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的文件生成点和边的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RDD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传入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graph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函数生成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graph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225" y="341630"/>
            <a:ext cx="7033895" cy="61658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-254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Rank</a:t>
            </a:r>
            <a:endParaRPr 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采用动态调用。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将误差阈值设为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0.0001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计算点的权重。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本以为点权重和入度成正相关，所以认为入度越多的标签权重越高。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结果如右图。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20" y="863600"/>
            <a:ext cx="7852410" cy="2573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20" y="3704590"/>
            <a:ext cx="2464435" cy="283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3704590"/>
            <a:ext cx="2478405" cy="2837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030" y="3704590"/>
            <a:ext cx="2642235" cy="283654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-254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Rank</a:t>
            </a:r>
            <a:endParaRPr 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538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rank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值和实际入度有出入。但仍然呈正相关。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可以看出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搞笑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一词权重最大因为搞笑连接了游戏与日常两大块，均是高频词汇。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实况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入度比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日常高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可是权重不如日常，推测是因为实况与最热的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游戏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类词汇相关可是较为局限，而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日常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广度比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游戏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高。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30" y="34290"/>
            <a:ext cx="9710420" cy="6855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30" y="-17145"/>
            <a:ext cx="10370185" cy="68726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895" y="0"/>
            <a:ext cx="10965815" cy="68897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二度关系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9400" y="1330325"/>
            <a:ext cx="2399665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第一个aggregateMessages通过mapMsg函数将邻居节点发送到本节点，通过reduceMsg函数将多个邻居节点的数据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通过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SendToSrc做map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进行合并。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然后进行outerJoinVertices操作将该步骤得到的消息添加到原节点上。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30" y="1061085"/>
            <a:ext cx="8425815" cy="47364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二度关系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9400" y="1330325"/>
            <a:ext cx="239966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第二个aggregateMessages就是在第一次得到的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outerJoin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的图上继续得到邻居点的数据，相当于跳过了一个点所得到的数据，这里的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map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会将一度的信息发送给邻居节点，然后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reduce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就会将该节点得到的多个路由信息合成一个表。对这些信息进行挑选。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最后去除一度关系的点，就得到了二度关系。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30" y="1061085"/>
            <a:ext cx="8425815" cy="47364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599649" y="6300934"/>
            <a:ext cx="57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F26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2000" dirty="0">
              <a:solidFill>
                <a:srgbClr val="1F263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58" y="3429001"/>
            <a:ext cx="5863531" cy="3428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65090" y="0"/>
            <a:ext cx="6326910" cy="34293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6200000">
            <a:off x="5468237" y="1493348"/>
            <a:ext cx="553559" cy="2401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5708382" y="4922349"/>
            <a:ext cx="553559" cy="2401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77514" y="828590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需求介绍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63988" y="4257591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63987" y="828590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数据来源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80273" y="4257591"/>
            <a:ext cx="2310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具体实现</a:t>
            </a:r>
            <a:endParaRPr lang="en-US" altLang="zh-CN" sz="3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 descr="图片包含 游戏机, 钟表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08" y="4173818"/>
            <a:ext cx="784220" cy="784220"/>
          </a:xfrm>
          <a:prstGeom prst="rect">
            <a:avLst/>
          </a:prstGeom>
        </p:spPr>
      </p:pic>
      <p:pic>
        <p:nvPicPr>
          <p:cNvPr id="29" name="图片 28" descr="图片包含 游戏机, 画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35" y="4173818"/>
            <a:ext cx="784220" cy="784220"/>
          </a:xfrm>
          <a:prstGeom prst="rect">
            <a:avLst/>
          </a:prstGeom>
        </p:spPr>
      </p:pic>
      <p:pic>
        <p:nvPicPr>
          <p:cNvPr id="31" name="图片 30" descr="图片包含 游戏机, 钟表, 画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33" y="746507"/>
            <a:ext cx="784221" cy="784221"/>
          </a:xfrm>
          <a:prstGeom prst="rect">
            <a:avLst/>
          </a:prstGeom>
        </p:spPr>
      </p:pic>
      <p:pic>
        <p:nvPicPr>
          <p:cNvPr id="35" name="图片 34" descr="图片包含 游戏机, 画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35" y="828590"/>
            <a:ext cx="784221" cy="78422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二度关系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9400" y="1330325"/>
            <a:ext cx="23996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二度关系表。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075" y="1032510"/>
            <a:ext cx="8206740" cy="42748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片包含 游戏机, 钟表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0857"/>
            <a:ext cx="1058046" cy="105804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成果展示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视频圈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4538345"/>
            <a:ext cx="2207895" cy="2010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850" y="863600"/>
            <a:ext cx="7267575" cy="47339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9400" y="1330325"/>
            <a:ext cx="23996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音乐圈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视频圈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4538345"/>
            <a:ext cx="2207895" cy="20104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9400" y="1330325"/>
            <a:ext cx="23996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明星圈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610" y="615950"/>
            <a:ext cx="7185660" cy="56235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视频圈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4538345"/>
            <a:ext cx="2207895" cy="20104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9400" y="1330325"/>
            <a:ext cx="23996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动物圈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145" y="863600"/>
            <a:ext cx="8465820" cy="51511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视频圈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" y="4538345"/>
            <a:ext cx="2207895" cy="20104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9400" y="1330325"/>
            <a:ext cx="23996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游戏圈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14628" r="10997"/>
          <a:stretch>
            <a:fillRect/>
          </a:stretch>
        </p:blipFill>
        <p:spPr>
          <a:xfrm>
            <a:off x="3763010" y="1032510"/>
            <a:ext cx="7558405" cy="49796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80" y="-2540"/>
            <a:ext cx="7534275" cy="686054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888230" y="4937760"/>
            <a:ext cx="1865630" cy="1735455"/>
          </a:xfrm>
          <a:prstGeom prst="ellipse">
            <a:avLst/>
          </a:prstGeom>
          <a:noFill/>
          <a:ln w="254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35245" y="5452110"/>
            <a:ext cx="1273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音乐</a:t>
            </a:r>
            <a:endParaRPr lang="zh-CN" altLang="en-US" sz="400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140710" y="168910"/>
            <a:ext cx="4787265" cy="2161540"/>
          </a:xfrm>
          <a:prstGeom prst="ellipse">
            <a:avLst/>
          </a:prstGeom>
          <a:noFill/>
          <a:ln w="254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78530" y="331470"/>
            <a:ext cx="16567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</a:t>
            </a:r>
            <a:endParaRPr lang="zh-CN" altLang="en-US" sz="400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753860" y="1254125"/>
            <a:ext cx="2962275" cy="4346575"/>
          </a:xfrm>
          <a:prstGeom prst="ellipse">
            <a:avLst/>
          </a:prstGeom>
          <a:noFill/>
          <a:ln w="254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027795" y="2434590"/>
            <a:ext cx="7683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</a:t>
            </a:r>
            <a:endParaRPr lang="zh-CN" altLang="en-US" sz="400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679700" y="2141855"/>
            <a:ext cx="4578985" cy="2024380"/>
          </a:xfrm>
          <a:prstGeom prst="ellipse">
            <a:avLst/>
          </a:prstGeom>
          <a:noFill/>
          <a:ln w="254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030345" y="2511425"/>
            <a:ext cx="1735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生活</a:t>
            </a:r>
            <a:endParaRPr lang="zh-CN" altLang="en-US" sz="400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589020" y="3487420"/>
            <a:ext cx="2396490" cy="2263775"/>
          </a:xfrm>
          <a:prstGeom prst="ellipse">
            <a:avLst/>
          </a:prstGeom>
          <a:noFill/>
          <a:ln w="254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70300" y="4166235"/>
            <a:ext cx="1273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偶像</a:t>
            </a:r>
            <a:endParaRPr lang="zh-CN" altLang="en-US" sz="400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二度关系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9400" y="1330325"/>
            <a:ext cx="26187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可以从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娱乐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推荐的词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7" name="图片 6" descr="CGH{244{W7)H@RC$OXW1G4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75" y="205105"/>
            <a:ext cx="7391400" cy="658304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33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二度关系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9400" y="1330325"/>
            <a:ext cx="26187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可以从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混剪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推荐的词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H@OOCF6A[}I6VV)EOLI1`3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495" y="294005"/>
            <a:ext cx="6274435" cy="62668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二度关系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9400" y="1330325"/>
            <a:ext cx="26187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可以从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手工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推荐的词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T``QJZ7{1E`FX4%~([GTRX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55" y="443865"/>
            <a:ext cx="6129655" cy="59670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包含 游戏机, 画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4103"/>
            <a:ext cx="1058046" cy="105804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需求介绍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89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8993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二度关系</a:t>
            </a:r>
            <a:endParaRPr 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9400" y="1330325"/>
            <a:ext cx="239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9400" y="1330325"/>
            <a:ext cx="261874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可以从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英雄联盟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推荐的词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6" name="图片 5" descr="M[GMIEBL]`MBW8X[M0~0MM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65" y="239395"/>
            <a:ext cx="6293485" cy="637984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00" y="341630"/>
            <a:ext cx="3074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总结、反思、展望</a:t>
            </a:r>
            <a:endParaRPr lang="en-US" altLang="zh-CN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4817" y="2029326"/>
            <a:ext cx="956173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站视频整体可以看做是几个圈构成的，可以从图上看出；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不管是整体的图还是二度关系的图都和期望相差不大；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此次构图的每一个点只是单纯的标签内容，没有联系播放量等数据，边也只是单纯的方向，有点遗憾；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在二度关系上有些标签的推荐差距有点大，联系大多还都是最热词汇，精度有点差；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GraphX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还有很多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可以调用，本次只实现了两种，以后有机会可以尝试更多的方法，比如最长路径最短路径等等；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本次在处理数据的时候中间产物特别特别多，比如数据的筛选和点边的映射等。个人觉得是因为这样比较方便或者技术欠佳，以后可以尝试优化算法；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可视化也是很有意思的东西，经过同学推荐使用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pyechart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之后遭遇重重困难才安装好了这个库，以后有机会可以尝试其他的可视化画图工具。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2094" y="2875002"/>
            <a:ext cx="4174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!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" y="635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需求介绍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4817" y="2029326"/>
            <a:ext cx="95617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展示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站最热标签的之间的联系，划分视频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圈子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PageRank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对最热标签做权重排行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为喜欢某个类型视频的用户推荐相关类型的视频</a:t>
            </a:r>
            <a:endParaRPr 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252412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0" y="2524125"/>
            <a:ext cx="12192000" cy="1143000"/>
          </a:xfrm>
          <a:prstGeom prst="triangle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片包含 游戏机, 钟表, 画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9" y="850856"/>
            <a:ext cx="1058046" cy="105804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999360" y="2142226"/>
            <a:ext cx="223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数据来源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0" y="1323340"/>
            <a:ext cx="12173585" cy="421195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5085" y="2029460"/>
            <a:ext cx="10009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数据来源：https://www.bilibili.com/video/av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{}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/（与数据流阶段一样）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9423" y="34173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YPT`@NU6I@6O]})2K~R7Q]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85" y="2859405"/>
            <a:ext cx="5524500" cy="600075"/>
          </a:xfrm>
          <a:prstGeom prst="rect">
            <a:avLst/>
          </a:prstGeom>
        </p:spPr>
      </p:pic>
      <p:pic>
        <p:nvPicPr>
          <p:cNvPr id="3" name="图片 2" descr="B8MZ6K(M4~5%TGX{MHMH[Y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310" y="2701290"/>
            <a:ext cx="2919095" cy="255714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814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2978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7825" y="1365885"/>
            <a:ext cx="23012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第一阶段可能展示不了，就放在第二阶段，爬虫部分一二阶段是一样的</a:t>
            </a:r>
            <a:endParaRPr lang="zh-CN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爬取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0" y="666750"/>
            <a:ext cx="8793480" cy="5524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80835" y="2564765"/>
            <a:ext cx="4411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获取页面视频的分布时间，标题，标签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814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2978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7825" y="1365885"/>
            <a:ext cx="2300605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本来是想将一个视频的各种因素（播放量，弹幕量等）都爬取下来，但是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访问多次就会被封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，也曾尝试过使用代理池爬取，但是也遇到了种种问题，索性直接就只爬取视频标签，因为研究的问题似乎只需要标签的数据。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 descr="爬取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70" y="924560"/>
            <a:ext cx="6339840" cy="5006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54165" y="2134870"/>
            <a:ext cx="4411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这些注释内容本来都是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访问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站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得到的，不可行就注释了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814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9050" y="-2540"/>
            <a:ext cx="3103880" cy="686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-19628" y="0"/>
            <a:ext cx="3116679" cy="6858000"/>
          </a:xfrm>
          <a:prstGeom prst="rect">
            <a:avLst/>
          </a:prstGeom>
          <a:solidFill>
            <a:srgbClr val="0D1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9423" y="341737"/>
            <a:ext cx="228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6DC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数据示例</a:t>
            </a:r>
            <a:endParaRPr lang="zh-CN" altLang="en-US" sz="2800" dirty="0">
              <a:solidFill>
                <a:srgbClr val="86DCF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7537" y="1032512"/>
            <a:ext cx="2301495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7825" y="1365885"/>
            <a:ext cx="27184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Robo 3T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可视化界面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mongoDB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 descr="捕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30" y="373380"/>
            <a:ext cx="6934835" cy="61112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2197</Words>
  <Application>WPS 演示</Application>
  <PresentationFormat>宽屏</PresentationFormat>
  <Paragraphs>285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微软雅黑 Light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∑永:目信哆</cp:lastModifiedBy>
  <cp:revision>84</cp:revision>
  <dcterms:created xsi:type="dcterms:W3CDTF">2019-09-23T02:07:00Z</dcterms:created>
  <dcterms:modified xsi:type="dcterms:W3CDTF">2019-10-15T15:03:46Z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